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54"/>
  </p:normalViewPr>
  <p:slideViewPr>
    <p:cSldViewPr>
      <p:cViewPr varScale="1">
        <p:scale>
          <a:sx n="70" d="100"/>
          <a:sy n="70" d="100"/>
        </p:scale>
        <p:origin x="4040" y="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lendale-arcadia-counseling.com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709787"/>
              </p:ext>
            </p:extLst>
          </p:nvPr>
        </p:nvGraphicFramePr>
        <p:xfrm>
          <a:off x="420623" y="1689100"/>
          <a:ext cx="6874504" cy="39462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9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1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3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88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1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33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11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89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18820">
                <a:tc gridSpan="2"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145"/>
                        </a:spcBef>
                        <a:tabLst>
                          <a:tab pos="1850389" algn="l"/>
                        </a:tabLst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Client’s</a:t>
                      </a:r>
                      <a:r>
                        <a:rPr sz="12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Last</a:t>
                      </a:r>
                      <a:r>
                        <a:rPr sz="12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Name:	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First: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Middle: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264795">
                        <a:lnSpc>
                          <a:spcPct val="100000"/>
                        </a:lnSpc>
                        <a:spcBef>
                          <a:spcPts val="145"/>
                        </a:spcBef>
                        <a:tabLst>
                          <a:tab pos="713105" algn="l"/>
                        </a:tabLst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Mr	Miss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64795">
                        <a:lnSpc>
                          <a:spcPct val="100000"/>
                        </a:lnSpc>
                        <a:spcBef>
                          <a:spcPts val="360"/>
                        </a:spcBef>
                        <a:tabLst>
                          <a:tab pos="713105" algn="l"/>
                        </a:tabLst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Mrs.	Ms.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90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Marital Status (circle</a:t>
                      </a:r>
                      <a:r>
                        <a:rPr sz="12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one)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3500" marR="56642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Single / Mar /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Div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/  Separated /</a:t>
                      </a:r>
                      <a:r>
                        <a:rPr sz="12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Partner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722"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Email: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Birth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Date: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Age: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Gender Pronouns: 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231F20"/>
                      </a:solidFill>
                      <a:prstDash val="solid"/>
                    </a:lnL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219">
                <a:tc gridSpan="6"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r>
                        <a:rPr sz="1200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Address: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2032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90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Home phone no: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5588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Mobile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phone no:</a:t>
                      </a:r>
                      <a:r>
                        <a:rPr sz="12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231F20"/>
                      </a:solidFill>
                      <a:prstDash val="solid"/>
                    </a:lnL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3144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R w="1270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0976">
                <a:tc gridSpan="2"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2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P.O.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box: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City: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0731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State: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3462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ZIP</a:t>
                      </a:r>
                      <a:r>
                        <a:rPr sz="12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Code: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3462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3769">
                <a:tc gridSpan="2"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Occupation: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Employer/School: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Employer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phone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no: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7200" y="6601968"/>
          <a:ext cx="6844665" cy="947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7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5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7420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Primary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Care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Physician: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Address: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Work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Phone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No: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573147" y="695959"/>
            <a:ext cx="2626995" cy="7303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0855" marR="484505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Call us at </a:t>
            </a:r>
            <a:r>
              <a:rPr lang="en-US" sz="1200" spc="-20" dirty="0">
                <a:solidFill>
                  <a:srgbClr val="231F20"/>
                </a:solidFill>
                <a:latin typeface="Arial"/>
                <a:cs typeface="Arial"/>
              </a:rPr>
              <a:t>323-533-8805</a:t>
            </a:r>
          </a:p>
          <a:p>
            <a:pPr algn="ctr">
              <a:lnSpc>
                <a:spcPct val="100000"/>
              </a:lnSpc>
            </a:pPr>
            <a:r>
              <a:rPr sz="1200" spc="-5">
                <a:solidFill>
                  <a:srgbClr val="231F20"/>
                </a:solidFill>
                <a:latin typeface="Arial"/>
                <a:cs typeface="Arial"/>
                <a:hlinkClick r:id="rId2"/>
              </a:rPr>
              <a:t>www.</a:t>
            </a:r>
            <a:r>
              <a:rPr lang="en-US" sz="1200" spc="-5">
                <a:solidFill>
                  <a:srgbClr val="231F20"/>
                </a:solidFill>
                <a:latin typeface="Arial"/>
                <a:cs typeface="Arial"/>
                <a:hlinkClick r:id="rId2"/>
              </a:rPr>
              <a:t>G</a:t>
            </a:r>
            <a:r>
              <a:rPr sz="1200" spc="-5">
                <a:solidFill>
                  <a:srgbClr val="231F20"/>
                </a:solidFill>
                <a:latin typeface="Arial"/>
                <a:cs typeface="Arial"/>
                <a:hlinkClick r:id="rId2"/>
              </a:rPr>
              <a:t>lendale</a:t>
            </a:r>
            <a:r>
              <a:rPr lang="en-US" sz="1200" spc="-5">
                <a:solidFill>
                  <a:srgbClr val="231F20"/>
                </a:solidFill>
                <a:latin typeface="Arial"/>
                <a:cs typeface="Arial"/>
                <a:hlinkClick r:id="rId2"/>
              </a:rPr>
              <a:t>C</a:t>
            </a:r>
            <a:r>
              <a:rPr sz="1200" spc="-5">
                <a:solidFill>
                  <a:srgbClr val="231F20"/>
                </a:solidFill>
                <a:latin typeface="Arial"/>
                <a:cs typeface="Arial"/>
                <a:hlinkClick r:id="rId2"/>
              </a:rPr>
              <a:t>ounseling</a:t>
            </a:r>
            <a:r>
              <a:rPr lang="en-US" sz="1200" spc="-5">
                <a:solidFill>
                  <a:srgbClr val="231F20"/>
                </a:solidFill>
                <a:latin typeface="Arial"/>
                <a:cs typeface="Arial"/>
                <a:hlinkClick r:id="rId2"/>
              </a:rPr>
              <a:t>Services</a:t>
            </a:r>
            <a:r>
              <a:rPr sz="1200" spc="-5">
                <a:solidFill>
                  <a:srgbClr val="231F20"/>
                </a:solidFill>
                <a:latin typeface="Arial"/>
                <a:cs typeface="Arial"/>
                <a:hlinkClick r:id="rId2"/>
              </a:rPr>
              <a:t>.com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 dirty="0">
              <a:latin typeface="Arial"/>
              <a:cs typeface="Arial"/>
            </a:endParaRPr>
          </a:p>
          <a:p>
            <a:pPr marL="370840">
              <a:lnSpc>
                <a:spcPct val="100000"/>
              </a:lnSpc>
            </a:pPr>
            <a:r>
              <a:rPr sz="1200" b="1" spc="-5" dirty="0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r>
              <a:rPr sz="1200" b="1" spc="-10" dirty="0">
                <a:solidFill>
                  <a:srgbClr val="231F20"/>
                </a:solidFill>
                <a:latin typeface="Arial"/>
                <a:cs typeface="Arial"/>
              </a:rPr>
              <a:t> INFORMATION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6372" y="5788659"/>
            <a:ext cx="531177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49520" algn="l"/>
              </a:tabLst>
            </a:pP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I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woul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 enjo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231F20"/>
                </a:solidFill>
                <a:latin typeface="Arial"/>
                <a:cs typeface="Arial"/>
              </a:rPr>
              <a:t>receiving G</a:t>
            </a:r>
            <a:r>
              <a:rPr lang="en-US" sz="1200">
                <a:solidFill>
                  <a:srgbClr val="231F20"/>
                </a:solidFill>
                <a:latin typeface="Arial"/>
                <a:cs typeface="Arial"/>
              </a:rPr>
              <a:t>CS</a:t>
            </a:r>
            <a:r>
              <a:rPr sz="12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update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 an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 workshop/even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 notifications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:	</a:t>
            </a:r>
            <a:r>
              <a:rPr sz="1200" spc="-114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79540" y="5788659"/>
            <a:ext cx="2203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No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84868" y="6185408"/>
            <a:ext cx="19621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PHYSICIAN</a:t>
            </a:r>
            <a:r>
              <a:rPr sz="1200" b="1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Arial"/>
                <a:cs typeface="Arial"/>
              </a:rPr>
              <a:t>INFORMATION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6372" y="7656576"/>
            <a:ext cx="6588759" cy="712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83150" algn="l"/>
                <a:tab pos="5852160" algn="l"/>
              </a:tabLst>
            </a:pP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I consent to the reciprocal release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of information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2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my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physician:	</a:t>
            </a:r>
            <a:r>
              <a:rPr sz="1200" spc="-40" dirty="0">
                <a:solidFill>
                  <a:srgbClr val="231F20"/>
                </a:solidFill>
                <a:latin typeface="Arial"/>
                <a:cs typeface="Arial"/>
              </a:rPr>
              <a:t>Yes	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No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I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have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read a copy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document detailing how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my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health information is protected under Health 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Insurance Portability Accountability Act</a:t>
            </a:r>
            <a:r>
              <a:rPr sz="1200" spc="-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Arial"/>
                <a:cs typeface="Arial"/>
              </a:rPr>
              <a:t>(HIPPA)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5083" y="8864600"/>
            <a:ext cx="183896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Patient</a:t>
            </a:r>
            <a:r>
              <a:rPr lang="en-US" sz="1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/</a:t>
            </a:r>
            <a:r>
              <a:rPr lang="en-US" sz="1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Guardian</a:t>
            </a:r>
            <a:r>
              <a:rPr sz="12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signature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5083" y="9404095"/>
            <a:ext cx="31007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If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Client is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a minor Parent</a:t>
            </a:r>
            <a:r>
              <a:rPr lang="en-US" sz="1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/</a:t>
            </a:r>
            <a:r>
              <a:rPr lang="en-US" sz="1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Guardian</a:t>
            </a:r>
            <a:r>
              <a:rPr sz="12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Signature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79340" y="8864600"/>
            <a:ext cx="3473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Date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79340" y="9404095"/>
            <a:ext cx="3473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Date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276597" y="1780387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0" y="93370"/>
                </a:moveTo>
                <a:lnTo>
                  <a:pt x="93370" y="93370"/>
                </a:lnTo>
                <a:lnTo>
                  <a:pt x="93370" y="0"/>
                </a:lnTo>
                <a:lnTo>
                  <a:pt x="0" y="0"/>
                </a:lnTo>
                <a:lnTo>
                  <a:pt x="0" y="93370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33797" y="1780387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0" y="93370"/>
                </a:moveTo>
                <a:lnTo>
                  <a:pt x="93370" y="93370"/>
                </a:lnTo>
                <a:lnTo>
                  <a:pt x="93370" y="0"/>
                </a:lnTo>
                <a:lnTo>
                  <a:pt x="0" y="0"/>
                </a:lnTo>
                <a:lnTo>
                  <a:pt x="0" y="93370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76597" y="1998014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0" y="93370"/>
                </a:moveTo>
                <a:lnTo>
                  <a:pt x="93370" y="93370"/>
                </a:lnTo>
                <a:lnTo>
                  <a:pt x="93370" y="0"/>
                </a:lnTo>
                <a:lnTo>
                  <a:pt x="0" y="0"/>
                </a:lnTo>
                <a:lnTo>
                  <a:pt x="0" y="93370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33797" y="1998014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0" y="93370"/>
                </a:moveTo>
                <a:lnTo>
                  <a:pt x="93370" y="93370"/>
                </a:lnTo>
                <a:lnTo>
                  <a:pt x="93370" y="0"/>
                </a:lnTo>
                <a:lnTo>
                  <a:pt x="0" y="0"/>
                </a:lnTo>
                <a:lnTo>
                  <a:pt x="0" y="93370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7783" y="8823959"/>
            <a:ext cx="3502660" cy="0"/>
          </a:xfrm>
          <a:custGeom>
            <a:avLst/>
            <a:gdLst/>
            <a:ahLst/>
            <a:cxnLst/>
            <a:rect l="l" t="t" r="r" b="b"/>
            <a:pathLst>
              <a:path w="3502660">
                <a:moveTo>
                  <a:pt x="0" y="0"/>
                </a:moveTo>
                <a:lnTo>
                  <a:pt x="3502152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7783" y="9378950"/>
            <a:ext cx="3502660" cy="0"/>
          </a:xfrm>
          <a:custGeom>
            <a:avLst/>
            <a:gdLst/>
            <a:ahLst/>
            <a:cxnLst/>
            <a:rect l="l" t="t" r="r" b="b"/>
            <a:pathLst>
              <a:path w="3502660">
                <a:moveTo>
                  <a:pt x="0" y="0"/>
                </a:moveTo>
                <a:lnTo>
                  <a:pt x="3502152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73752" y="8842247"/>
            <a:ext cx="2359660" cy="0"/>
          </a:xfrm>
          <a:custGeom>
            <a:avLst/>
            <a:gdLst/>
            <a:ahLst/>
            <a:cxnLst/>
            <a:rect l="l" t="t" r="r" b="b"/>
            <a:pathLst>
              <a:path w="2359659">
                <a:moveTo>
                  <a:pt x="0" y="0"/>
                </a:moveTo>
                <a:lnTo>
                  <a:pt x="2359152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873752" y="9378950"/>
            <a:ext cx="2359660" cy="0"/>
          </a:xfrm>
          <a:custGeom>
            <a:avLst/>
            <a:gdLst/>
            <a:ahLst/>
            <a:cxnLst/>
            <a:rect l="l" t="t" r="r" b="b"/>
            <a:pathLst>
              <a:path w="2359659">
                <a:moveTo>
                  <a:pt x="0" y="0"/>
                </a:moveTo>
                <a:lnTo>
                  <a:pt x="2359152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152400"/>
            <a:ext cx="1752600" cy="533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27519</TotalTime>
  <Words>178</Words>
  <Application>Microsoft Macintosh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david ibrahim</cp:lastModifiedBy>
  <cp:revision>8</cp:revision>
  <cp:lastPrinted>2020-08-06T23:51:15Z</cp:lastPrinted>
  <dcterms:created xsi:type="dcterms:W3CDTF">2020-07-17T04:03:45Z</dcterms:created>
  <dcterms:modified xsi:type="dcterms:W3CDTF">2023-10-16T14:50:20Z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2017-08-16T00:00:00Z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2020-07-17T00:00:00Z</vt:filetime>
  </property>
</Properties>
</file>